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63" r:id="rId2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8" Type="http://schemas.openxmlformats.org/officeDocument/2006/relationships/slide" Target="slides/slide16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27.xml"/><Relationship Id="rId2" Type="http://schemas.openxmlformats.org/officeDocument/2006/relationships/image" Target="../media/image321.png"/><Relationship Id="rId3" Type="http://schemas.openxmlformats.org/officeDocument/2006/relationships/oleObject" Target="../embeddings/oleObject19.bin"/><Relationship Id="rId4" Type="http://schemas.openxmlformats.org/officeDocument/2006/relationships/image" Target="../media/image322.wmf"/><Relationship Id="rId5" Type="http://schemas.openxmlformats.org/officeDocument/2006/relationships/image" Target="../media/image323.png"/></Relationships>
</file>

<file path=ppt/slides/slide162.xml><?xml version="1.0" encoding="utf-8"?>
<p:sld xmlns:a="http://schemas.openxmlformats.org/drawingml/2006/main" xmlns:r="http://schemas.openxmlformats.org/officeDocument/2006/relationships" xmlns:p="http://schemas.openxmlformats.org/presentationml/2006/main">
  <p:cSld>
    <p:bg>
      <p:bgPr>
        <a:pattFill prst="dkHorz">
          <a:fgClr>
            <a:srgbClr val="CCFFFF"/>
          </a:fgClr>
          <a:bgClr>
            <a:schemeClr val="bg1"/>
          </a:bgClr>
        </a:pattFill>
        <a:effectLst/>
      </p:bgPr>
    </p:bg>
    <p:spTree>
      <p:nvGrpSpPr>
        <p:cNvPr id="1" name=""/>
        <p:cNvGrpSpPr/>
        <p:nvPr/>
      </p:nvGrpSpPr>
      <p:grpSpPr>
        <a:xfrm>
          <a:off x="0" y="0"/>
          <a:ext cx="0" cy="0"/>
          <a:chOff x="0" y="0"/>
          <a:chExt cx="0" cy="0"/>
        </a:xfrm>
      </p:grpSpPr>
      <p:sp>
        <p:nvSpPr>
          <p:cNvPr id="1028" name="Title 1">
            <a:extLst>
              <a:ext uri="{FF2B5EF4-FFF2-40B4-BE49-F238E27FC236}">
                <a16:creationId xmlns:a16="http://schemas.microsoft.com/office/drawing/2014/main" id="{B50DACEA-16C4-FAD6-8BE8-239FA8C3EC7F}"/>
              </a:ext>
            </a:extLst>
          </p:cNvPr>
          <p:cNvSpPr>
            <a:spLocks noGrp="1"/>
          </p:cNvSpPr>
          <p:nvPr>
            <p:ph type="title" idx="4294967295"/>
          </p:nvPr>
        </p:nvSpPr>
        <p:spPr>
          <a:xfrm>
            <a:off x="685800" y="152400"/>
            <a:ext cx="7162800" cy="685800"/>
          </a:xfrm>
          <a:solidFill>
            <a:schemeClr val="bg1"/>
          </a:solidFill>
          <a:ln w="3175">
            <a:solidFill>
              <a:srgbClr val="000000"/>
            </a:solidFill>
            <a:miter lim="800000"/>
            <a:headEnd/>
            <a:tailEnd/>
          </a:ln>
        </p:spPr>
        <p:txBody>
          <a:bodyPr/>
          <a:lstStyle/>
          <a:p>
            <a:pPr eaLnBrk="1" hangingPunct="1"/>
            <a:r>
              <a:rPr lang="en-US" altLang="zh-CN" sz="3600">
                <a:solidFill>
                  <a:srgbClr val="990000"/>
                </a:solidFill>
                <a:latin typeface="Comic Sans MS" panose="030F0702030302020204" pitchFamily="66" charset="0"/>
                <a:ea typeface="宋体" panose="02010600030101010101" pitchFamily="2" charset="-122"/>
              </a:rPr>
              <a:t>Polarization Profiles</a:t>
            </a:r>
          </a:p>
        </p:txBody>
      </p:sp>
      <p:sp>
        <p:nvSpPr>
          <p:cNvPr id="1029" name="Content Placeholder 2">
            <a:extLst>
              <a:ext uri="{FF2B5EF4-FFF2-40B4-BE49-F238E27FC236}">
                <a16:creationId xmlns:a16="http://schemas.microsoft.com/office/drawing/2014/main" id="{E465DED1-A79F-3AC0-B6AA-C12D55597454}"/>
              </a:ext>
            </a:extLst>
          </p:cNvPr>
          <p:cNvSpPr>
            <a:spLocks/>
          </p:cNvSpPr>
          <p:nvPr/>
        </p:nvSpPr>
        <p:spPr bwMode="auto">
          <a:xfrm>
            <a:off x="0" y="1066800"/>
            <a:ext cx="9144000" cy="1165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3363" marR="0" lvl="0" indent="-233363" algn="l" defTabSz="914400" rtl="0" eaLnBrk="1" fontAlgn="base" latinLnBrk="0" hangingPunct="1">
              <a:lnSpc>
                <a:spcPct val="100000"/>
              </a:lnSpc>
              <a:spcBef>
                <a:spcPct val="20000"/>
              </a:spcBef>
              <a:spcAft>
                <a:spcPct val="0"/>
              </a:spcAft>
              <a:buClrTx/>
              <a:buSzTx/>
              <a:buFontTx/>
              <a:buChar char="•"/>
              <a:tabLst/>
              <a:defRPr/>
            </a:pPr>
            <a:r>
              <a:rPr kumimoji="0" lang="en-US" altLang="zh-CN" sz="2000" b="0"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Arial" panose="020B0604020202020204" pitchFamily="34" charset="0"/>
              </a:rPr>
              <a:t>Polarization loss from intrinsic resonances: polarization lost at edge of beam → polarization profile.</a:t>
            </a:r>
          </a:p>
          <a:p>
            <a:pPr marL="233363" marR="0" lvl="0" indent="-233363" algn="l" defTabSz="914400" rtl="0" eaLnBrk="1" fontAlgn="base" latinLnBrk="0" hangingPunct="1">
              <a:lnSpc>
                <a:spcPct val="100000"/>
              </a:lnSpc>
              <a:spcBef>
                <a:spcPct val="20000"/>
              </a:spcBef>
              <a:spcAft>
                <a:spcPct val="0"/>
              </a:spcAft>
              <a:buClrTx/>
              <a:buSzTx/>
              <a:buFontTx/>
              <a:buChar char="•"/>
              <a:tabLst/>
              <a:defRPr/>
            </a:pPr>
            <a:r>
              <a:rPr kumimoji="0" lang="en-US" altLang="zh-CN" sz="2000" b="0"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Arial" panose="020B0604020202020204" pitchFamily="34" charset="0"/>
              </a:rPr>
              <a:t>Impact of polarization profile on beam polarization at collisions:</a:t>
            </a:r>
          </a:p>
          <a:p>
            <a:pPr marL="233363" marR="0" lvl="0" indent="-233363" algn="l" defTabSz="914400" rtl="0" eaLnBrk="1" fontAlgn="base" latinLnBrk="0" hangingPunct="1">
              <a:lnSpc>
                <a:spcPct val="100000"/>
              </a:lnSpc>
              <a:spcBef>
                <a:spcPct val="20000"/>
              </a:spcBef>
              <a:spcAft>
                <a:spcPct val="0"/>
              </a:spcAft>
              <a:buClrTx/>
              <a:buSzTx/>
              <a:buFontTx/>
              <a:buNone/>
              <a:tabLst/>
              <a:defRPr/>
            </a:pPr>
            <a:endPar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Arial" panose="020B0604020202020204" pitchFamily="34" charset="0"/>
            </a:endParaRPr>
          </a:p>
        </p:txBody>
      </p:sp>
      <p:sp>
        <p:nvSpPr>
          <p:cNvPr id="1030" name="Content Placeholder 2">
            <a:extLst>
              <a:ext uri="{FF2B5EF4-FFF2-40B4-BE49-F238E27FC236}">
                <a16:creationId xmlns:a16="http://schemas.microsoft.com/office/drawing/2014/main" id="{31EA0E7D-9D68-6BFB-6EC1-95B7D2B0BF89}"/>
              </a:ext>
            </a:extLst>
          </p:cNvPr>
          <p:cNvSpPr>
            <a:spLocks/>
          </p:cNvSpPr>
          <p:nvPr/>
        </p:nvSpPr>
        <p:spPr bwMode="auto">
          <a:xfrm>
            <a:off x="304800" y="5334000"/>
            <a:ext cx="8458200" cy="914400"/>
          </a:xfrm>
          <a:prstGeom prst="rect">
            <a:avLst/>
          </a:prstGeom>
          <a:solidFill>
            <a:schemeClr val="bg1"/>
          </a:solidFill>
          <a:ln w="3175">
            <a:solidFill>
              <a:srgbClr val="000000"/>
            </a:solidFill>
            <a:miter lim="800000"/>
            <a:headEnd/>
            <a:tailEnd/>
          </a:ln>
        </p:spPr>
        <p:txBody>
          <a:bodyPr/>
          <a:lstStyle>
            <a:lvl1pPr marL="233363" indent="-233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3363" marR="0" lvl="0" indent="-233363"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For R</a:t>
            </a:r>
            <a:r>
              <a:rPr kumimoji="0" lang="en-US" altLang="zh-CN" sz="2400" b="0" i="0"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H</a:t>
            </a: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R</a:t>
            </a:r>
            <a:r>
              <a:rPr kumimoji="0" lang="en-US" altLang="zh-CN" sz="2400" b="0" i="0"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V </a:t>
            </a: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R and small: </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P</a:t>
            </a:r>
            <a:r>
              <a:rPr kumimoji="0" lang="en-US" altLang="zh-CN" sz="2400" b="0" i="1"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0</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Pjet (1+R)</a:t>
            </a:r>
            <a:r>
              <a:rPr kumimoji="0" lang="en-US" altLang="zh-CN" sz="2400" b="0" i="1" u="none" strike="noStrike" kern="1200" cap="none" spc="0" normalizeH="0" baseline="30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2</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a:t>
            </a:r>
          </a:p>
          <a:p>
            <a:pPr marL="233363" marR="0" lvl="0" indent="-233363" algn="l" defTabSz="914400" rtl="0" eaLnBrk="1" fontAlgn="base" latinLnBrk="0" hangingPunct="1">
              <a:lnSpc>
                <a:spcPct val="100000"/>
              </a:lnSpc>
              <a:spcBef>
                <a:spcPct val="20000"/>
              </a:spcBef>
              <a:spcAft>
                <a:spcPct val="0"/>
              </a:spcAft>
              <a:buClrTx/>
              <a:buSzTx/>
              <a:buFontTx/>
              <a:buNone/>
              <a:tabLst/>
              <a:defRPr/>
            </a:pP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P</a:t>
            </a:r>
            <a:r>
              <a:rPr kumimoji="0" lang="en-US" altLang="zh-CN" sz="2400" b="0" i="1"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coll.</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Pjet (1+ ½R)</a:t>
            </a:r>
          </a:p>
        </p:txBody>
      </p:sp>
      <p:sp>
        <p:nvSpPr>
          <p:cNvPr id="1031" name="Text Box 6">
            <a:extLst>
              <a:ext uri="{FF2B5EF4-FFF2-40B4-BE49-F238E27FC236}">
                <a16:creationId xmlns:a16="http://schemas.microsoft.com/office/drawing/2014/main" id="{EE1E82CD-957B-F652-356F-859868CA439D}"/>
              </a:ext>
            </a:extLst>
          </p:cNvPr>
          <p:cNvSpPr txBox="1">
            <a:spLocks noChangeArrowheads="1"/>
          </p:cNvSpPr>
          <p:nvPr/>
        </p:nvSpPr>
        <p:spPr bwMode="auto">
          <a:xfrm>
            <a:off x="3163887" y="6284913"/>
            <a:ext cx="2816225" cy="369887"/>
          </a:xfrm>
          <a:prstGeom prst="rect">
            <a:avLst/>
          </a:prstGeom>
          <a:solidFill>
            <a:schemeClr val="bg1"/>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Bazilevskiy, Roser, Fisher</a:t>
            </a:r>
          </a:p>
        </p:txBody>
      </p:sp>
      <p:sp>
        <p:nvSpPr>
          <p:cNvPr id="1032" name="Text Box 7">
            <a:extLst>
              <a:ext uri="{FF2B5EF4-FFF2-40B4-BE49-F238E27FC236}">
                <a16:creationId xmlns:a16="http://schemas.microsoft.com/office/drawing/2014/main" id="{21D68ED1-A265-0D1C-F67B-6CAF9D4CFD03}"/>
              </a:ext>
            </a:extLst>
          </p:cNvPr>
          <p:cNvSpPr txBox="1">
            <a:spLocks noChangeArrowheads="1"/>
          </p:cNvSpPr>
          <p:nvPr/>
        </p:nvSpPr>
        <p:spPr bwMode="auto">
          <a:xfrm>
            <a:off x="533400" y="4572000"/>
            <a:ext cx="8586788" cy="704850"/>
          </a:xfrm>
          <a:prstGeom prst="rect">
            <a:avLst/>
          </a:prstGeom>
          <a:solidFill>
            <a:schemeClr val="bg1"/>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&lt;P&gt;=Pjet-average polarization measured by H-jet or p-Carbon polarimeter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in a sweep mode. P</a:t>
            </a:r>
            <a:r>
              <a:rPr kumimoji="0" lang="en-US" altLang="zh-CN" sz="2000" b="0" i="0" u="none" strike="noStrike" kern="1200" cap="none" spc="0" normalizeH="0" baseline="-2500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0</a:t>
            </a: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-maximum polarization in the beam center.</a:t>
            </a:r>
          </a:p>
        </p:txBody>
      </p:sp>
      <p:pic>
        <p:nvPicPr>
          <p:cNvPr id="1033" name="Picture 8">
            <a:extLst>
              <a:ext uri="{FF2B5EF4-FFF2-40B4-BE49-F238E27FC236}">
                <a16:creationId xmlns:a16="http://schemas.microsoft.com/office/drawing/2014/main" id="{745A8F84-B376-4DDF-AD51-729A5829F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62200"/>
            <a:ext cx="8839200" cy="914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026" name="Object 9">
            <a:extLst>
              <a:ext uri="{FF2B5EF4-FFF2-40B4-BE49-F238E27FC236}">
                <a16:creationId xmlns:a16="http://schemas.microsoft.com/office/drawing/2014/main" id="{DE5B0702-7C56-15A6-5314-3230C22CB62E}"/>
              </a:ext>
            </a:extLst>
          </p:cNvPr>
          <p:cNvGraphicFramePr>
            <a:graphicFrameLocks noChangeAspect="1"/>
          </p:cNvGraphicFramePr>
          <p:nvPr/>
        </p:nvGraphicFramePr>
        <p:xfrm>
          <a:off x="457200" y="3352800"/>
          <a:ext cx="2590800" cy="815975"/>
        </p:xfrm>
        <a:graphic>
          <a:graphicData uri="http://schemas.openxmlformats.org/presentationml/2006/ole">
            <mc:AlternateContent xmlns:mc="http://schemas.openxmlformats.org/markup-compatibility/2006">
              <mc:Choice xmlns:v="urn:schemas-microsoft-com:vml" Requires="v">
                <p:oleObj name="Equation" r:id="rId3" imgW="1371600" imgH="431640" progId="Equation.3">
                  <p:embed/>
                </p:oleObj>
              </mc:Choice>
              <mc:Fallback>
                <p:oleObj name="Equation" r:id="rId3" imgW="1371600" imgH="431640" progId="Equation.3">
                  <p:embed/>
                  <p:pic>
                    <p:nvPicPr>
                      <p:cNvPr id="1026" name="Object 9">
                        <a:extLst>
                          <a:ext uri="{FF2B5EF4-FFF2-40B4-BE49-F238E27FC236}">
                            <a16:creationId xmlns:a16="http://schemas.microsoft.com/office/drawing/2014/main" id="{DE5B0702-7C56-15A6-5314-3230C22CB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352800"/>
                        <a:ext cx="2590800" cy="815975"/>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4" name="Picture 10">
            <a:extLst>
              <a:ext uri="{FF2B5EF4-FFF2-40B4-BE49-F238E27FC236}">
                <a16:creationId xmlns:a16="http://schemas.microsoft.com/office/drawing/2014/main" id="{A75AE3C1-D300-D130-6A21-C372B3F6E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352800"/>
            <a:ext cx="3657600" cy="11112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